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02" d="100"/>
          <a:sy n="102" d="100"/>
        </p:scale>
        <p:origin x="1212"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5/30/2022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29503067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18591594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4435471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 not need</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5</a:t>
            </a:fld>
            <a:endParaRPr lang="en-US"/>
          </a:p>
        </p:txBody>
      </p:sp>
    </p:spTree>
    <p:extLst>
      <p:ext uri="{BB962C8B-B14F-4D97-AF65-F5344CB8AC3E}">
        <p14:creationId xmlns:p14="http://schemas.microsoft.com/office/powerpoint/2010/main" val="1468969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done</a:t>
            </a:r>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91785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6426356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862944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6785222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3724186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5/30/2022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Vitali </a:t>
            </a:r>
            <a:r>
              <a:rPr lang="en-US" dirty="0" err="1">
                <a:solidFill>
                  <a:schemeClr val="bg2"/>
                </a:solidFill>
                <a:latin typeface="Abadi"/>
                <a:ea typeface="SF Pro" pitchFamily="2" charset="0"/>
                <a:cs typeface="SF Pro" pitchFamily="2" charset="0"/>
              </a:rPr>
              <a:t>Babich</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2022-05-29</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461865" cy="4351338"/>
          </a:xfrm>
          <a:prstGeom prst="rect">
            <a:avLst/>
          </a:prstGeom>
        </p:spPr>
        <p:txBody>
          <a:bodyPr/>
          <a:lstStyle/>
          <a:p>
            <a:r>
              <a:rPr lang="en-US" sz="2200" dirty="0">
                <a:solidFill>
                  <a:schemeClr val="accent3">
                    <a:lumMod val="25000"/>
                  </a:schemeClr>
                </a:solidFill>
                <a:latin typeface="Abadi" panose="020B0604020104020204" pitchFamily="34" charset="0"/>
              </a:rPr>
              <a:t>Determine the number and occurrence for fields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Orbit, Outcome by </a:t>
            </a:r>
            <a:r>
              <a:rPr lang="en-US" sz="2200" dirty="0" err="1">
                <a:solidFill>
                  <a:schemeClr val="accent3">
                    <a:lumMod val="25000"/>
                  </a:schemeClr>
                </a:solidFill>
                <a:latin typeface="Abadi" panose="020B0604020104020204" pitchFamily="34" charset="0"/>
              </a:rPr>
              <a:t>value_counts</a:t>
            </a:r>
            <a:r>
              <a:rPr lang="en-US" sz="2200" dirty="0">
                <a:solidFill>
                  <a:schemeClr val="accent3">
                    <a:lumMod val="25000"/>
                  </a:schemeClr>
                </a:solidFill>
                <a:latin typeface="Abadi" panose="020B0604020104020204" pitchFamily="34" charset="0"/>
              </a:rPr>
              <a:t>()</a:t>
            </a:r>
          </a:p>
          <a:p>
            <a:r>
              <a:rPr lang="en-US" sz="2200" dirty="0">
                <a:solidFill>
                  <a:schemeClr val="accent3">
                    <a:lumMod val="25000"/>
                  </a:schemeClr>
                </a:solidFill>
                <a:latin typeface="Abadi" panose="020B0604020104020204" pitchFamily="34" charset="0"/>
              </a:rPr>
              <a:t>Create landing outcome labels (by comprehensive list) and add them to new column into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t>
            </a:r>
          </a:p>
          <a:p>
            <a:r>
              <a:rPr lang="en-US" sz="2200" dirty="0">
                <a:solidFill>
                  <a:schemeClr val="accent3">
                    <a:lumMod val="25000"/>
                  </a:schemeClr>
                </a:solidFill>
                <a:latin typeface="Abadi" panose="020B0604020104020204" pitchFamily="34" charset="0"/>
              </a:rPr>
              <a:t>https://github.com/vitalyvb1974/ds/blob/main/labs-jupyter-spacex-Data%20wrangling.ipynb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E551871D-46BA-4D8D-BE17-11FA1C1FDDAF}"/>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Прямоугольник 6">
            <a:extLst>
              <a:ext uri="{FF2B5EF4-FFF2-40B4-BE49-F238E27FC236}">
                <a16:creationId xmlns:a16="http://schemas.microsoft.com/office/drawing/2014/main" id="{DECB9727-D789-4A12-A726-CC6C50864FAF}"/>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a:t>pandas.read_csv</a:t>
            </a:r>
            <a:endParaRPr lang="ru-RU" sz="1400" dirty="0"/>
          </a:p>
        </p:txBody>
      </p:sp>
      <p:sp>
        <p:nvSpPr>
          <p:cNvPr id="9" name="Прямоугольник 8">
            <a:extLst>
              <a:ext uri="{FF2B5EF4-FFF2-40B4-BE49-F238E27FC236}">
                <a16:creationId xmlns:a16="http://schemas.microsoft.com/office/drawing/2014/main" id="{9B5DC8BF-66F5-427C-BD22-E73AED03D761}"/>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Calculate numbers by fields</a:t>
            </a:r>
            <a:endParaRPr lang="ru-RU" sz="1400" dirty="0"/>
          </a:p>
        </p:txBody>
      </p:sp>
      <p:cxnSp>
        <p:nvCxnSpPr>
          <p:cNvPr id="10" name="Прямая со стрелкой 9">
            <a:extLst>
              <a:ext uri="{FF2B5EF4-FFF2-40B4-BE49-F238E27FC236}">
                <a16:creationId xmlns:a16="http://schemas.microsoft.com/office/drawing/2014/main" id="{F687137D-0D8C-40A2-B442-FB0713364CFD}"/>
              </a:ext>
            </a:extLst>
          </p:cNvPr>
          <p:cNvCxnSpPr>
            <a:cxnSpLocks/>
            <a:stCxn id="7" idx="3"/>
            <a:endCxn id="9"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Прямоугольник 10">
            <a:extLst>
              <a:ext uri="{FF2B5EF4-FFF2-40B4-BE49-F238E27FC236}">
                <a16:creationId xmlns:a16="http://schemas.microsoft.com/office/drawing/2014/main" id="{48DB6D2D-D046-4A24-8ACD-D70C4C299C9E}"/>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a landing outcome label</a:t>
            </a:r>
            <a:endParaRPr lang="ru-RU" sz="1400" dirty="0"/>
          </a:p>
        </p:txBody>
      </p:sp>
      <p:cxnSp>
        <p:nvCxnSpPr>
          <p:cNvPr id="12" name="Прямая со стрелкой 11">
            <a:extLst>
              <a:ext uri="{FF2B5EF4-FFF2-40B4-BE49-F238E27FC236}">
                <a16:creationId xmlns:a16="http://schemas.microsoft.com/office/drawing/2014/main" id="{527AD498-67D0-43D7-8E4B-49A63FDB67BD}"/>
              </a:ext>
            </a:extLst>
          </p:cNvPr>
          <p:cNvCxnSpPr>
            <a:cxnSpLocks/>
            <a:stCxn id="9" idx="3"/>
            <a:endCxn id="11"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Прямоугольник 12">
            <a:extLst>
              <a:ext uri="{FF2B5EF4-FFF2-40B4-BE49-F238E27FC236}">
                <a16:creationId xmlns:a16="http://schemas.microsoft.com/office/drawing/2014/main" id="{EF6AE9D7-D96E-4A60-817E-4DF41A8F1EF3}"/>
              </a:ext>
            </a:extLst>
          </p:cNvPr>
          <p:cNvSpPr/>
          <p:nvPr/>
        </p:nvSpPr>
        <p:spPr>
          <a:xfrm>
            <a:off x="6697661" y="4105373"/>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Add labels as new column “Class”</a:t>
            </a:r>
            <a:endParaRPr lang="ru-RU" sz="1400" dirty="0"/>
          </a:p>
        </p:txBody>
      </p:sp>
      <p:sp>
        <p:nvSpPr>
          <p:cNvPr id="14" name="Прямоугольник 13">
            <a:extLst>
              <a:ext uri="{FF2B5EF4-FFF2-40B4-BE49-F238E27FC236}">
                <a16:creationId xmlns:a16="http://schemas.microsoft.com/office/drawing/2014/main" id="{C6C2ED5A-E365-4E8F-BFF4-2727013F2A0D}"/>
              </a:ext>
            </a:extLst>
          </p:cNvPr>
          <p:cNvSpPr/>
          <p:nvPr/>
        </p:nvSpPr>
        <p:spPr>
          <a:xfrm>
            <a:off x="8820180" y="4105373"/>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Calc mean of Class column</a:t>
            </a:r>
            <a:endParaRPr lang="ru-RU" sz="1400" dirty="0"/>
          </a:p>
        </p:txBody>
      </p:sp>
      <p:cxnSp>
        <p:nvCxnSpPr>
          <p:cNvPr id="15" name="Соединитель: уступ 14">
            <a:extLst>
              <a:ext uri="{FF2B5EF4-FFF2-40B4-BE49-F238E27FC236}">
                <a16:creationId xmlns:a16="http://schemas.microsoft.com/office/drawing/2014/main" id="{30DD08AB-9AC3-4B79-950C-8741AAD5EED4}"/>
              </a:ext>
            </a:extLst>
          </p:cNvPr>
          <p:cNvCxnSpPr>
            <a:cxnSpLocks/>
            <a:stCxn id="11" idx="2"/>
            <a:endCxn id="13" idx="0"/>
          </p:cNvCxnSpPr>
          <p:nvPr/>
        </p:nvCxnSpPr>
        <p:spPr>
          <a:xfrm rot="5400000">
            <a:off x="8302575" y="1908142"/>
            <a:ext cx="1352746" cy="3041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Прямая со стрелкой 15">
            <a:extLst>
              <a:ext uri="{FF2B5EF4-FFF2-40B4-BE49-F238E27FC236}">
                <a16:creationId xmlns:a16="http://schemas.microsoft.com/office/drawing/2014/main" id="{68D25657-9AEC-4717-BEBA-319FA8DB27A6}"/>
              </a:ext>
            </a:extLst>
          </p:cNvPr>
          <p:cNvCxnSpPr>
            <a:cxnSpLocks/>
            <a:stCxn id="13" idx="3"/>
            <a:endCxn id="14" idx="1"/>
          </p:cNvCxnSpPr>
          <p:nvPr/>
        </p:nvCxnSpPr>
        <p:spPr>
          <a:xfrm flipV="1">
            <a:off x="8218519" y="4442277"/>
            <a:ext cx="601661" cy="2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 plot to visualize the relationship between parameters (Payload vs. Orbit type, </a:t>
            </a:r>
            <a:r>
              <a:rPr lang="en-US" sz="2200" dirty="0" err="1">
                <a:solidFill>
                  <a:schemeClr val="accent3">
                    <a:lumMod val="25000"/>
                  </a:schemeClr>
                </a:solidFill>
                <a:latin typeface="Abadi"/>
              </a:rPr>
              <a:t>FlightNumber</a:t>
            </a:r>
            <a:r>
              <a:rPr lang="en-US" sz="2200" dirty="0">
                <a:solidFill>
                  <a:schemeClr val="accent3">
                    <a:lumMod val="25000"/>
                  </a:schemeClr>
                </a:solidFill>
                <a:latin typeface="Abadi"/>
              </a:rPr>
              <a:t> vs. Orbit type, Payload vs. Launch Site, Flight Number vs. Launch Site, </a:t>
            </a:r>
            <a:r>
              <a:rPr lang="en-US" sz="2200" dirty="0" err="1">
                <a:solidFill>
                  <a:schemeClr val="accent3">
                    <a:lumMod val="25000"/>
                  </a:schemeClr>
                </a:solidFill>
                <a:latin typeface="Abadi"/>
              </a:rPr>
              <a:t>FlightNumber</a:t>
            </a:r>
            <a:r>
              <a:rPr lang="en-US" sz="2200" dirty="0">
                <a:solidFill>
                  <a:schemeClr val="accent3">
                    <a:lumMod val="25000"/>
                  </a:schemeClr>
                </a:solidFill>
                <a:latin typeface="Abadi"/>
              </a:rPr>
              <a:t> vs. </a:t>
            </a:r>
            <a:r>
              <a:rPr lang="en-US" sz="2200" dirty="0" err="1">
                <a:solidFill>
                  <a:schemeClr val="accent3">
                    <a:lumMod val="25000"/>
                  </a:schemeClr>
                </a:solidFill>
                <a:latin typeface="Abadi"/>
              </a:rPr>
              <a:t>PayloadMass</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Bar chart to visualize the mean value of the parameters (success rate of each orbit type)</a:t>
            </a:r>
          </a:p>
          <a:p>
            <a:pPr>
              <a:lnSpc>
                <a:spcPct val="100000"/>
              </a:lnSpc>
              <a:spcBef>
                <a:spcPts val="1400"/>
              </a:spcBef>
            </a:pPr>
            <a:r>
              <a:rPr lang="en-US" sz="2200" dirty="0">
                <a:solidFill>
                  <a:schemeClr val="accent3">
                    <a:lumMod val="25000"/>
                  </a:schemeClr>
                </a:solidFill>
                <a:latin typeface="Abadi"/>
              </a:rPr>
              <a:t>Line chart to visualize the mean the trend of the parameter (launch success yearly trend)</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I used SQLite database</a:t>
            </a:r>
          </a:p>
          <a:p>
            <a:pPr>
              <a:lnSpc>
                <a:spcPct val="100000"/>
              </a:lnSpc>
              <a:spcBef>
                <a:spcPts val="1400"/>
              </a:spcBef>
            </a:pPr>
            <a:r>
              <a:rPr lang="en-US" sz="2200" dirty="0">
                <a:solidFill>
                  <a:schemeClr val="accent3">
                    <a:lumMod val="25000"/>
                  </a:schemeClr>
                </a:solidFill>
                <a:latin typeface="Abadi"/>
              </a:rPr>
              <a:t>SQL queries are used to get distinct launch sites, 5 launch sites by pattern name, aggregate sum of the payload mass (in kg), average payload mass for distinct booster version, date of the first successful landing outcome, booster version with range of payload mass, total count of success and failed outcomes, booster version with max payload mass by </a:t>
            </a:r>
            <a:r>
              <a:rPr lang="en-US" sz="2200" dirty="0" err="1">
                <a:solidFill>
                  <a:schemeClr val="accent3">
                    <a:lumMod val="25000"/>
                  </a:schemeClr>
                </a:solidFill>
                <a:latin typeface="Abadi"/>
              </a:rPr>
              <a:t>sql</a:t>
            </a:r>
            <a:r>
              <a:rPr lang="en-US" sz="2200" dirty="0">
                <a:solidFill>
                  <a:schemeClr val="accent3">
                    <a:lumMod val="25000"/>
                  </a:schemeClr>
                </a:solidFill>
                <a:latin typeface="Abadi"/>
              </a:rPr>
              <a:t> subquery, list of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and Rank the count of landing outcomes</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https://github.com/vitalyvb1974/ds/blob/main/jupyter-labs-eda-sql-coursera.ipynb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used </a:t>
            </a:r>
            <a:r>
              <a:rPr lang="en-US" sz="2200" dirty="0" err="1">
                <a:solidFill>
                  <a:schemeClr val="accent3">
                    <a:lumMod val="25000"/>
                  </a:schemeClr>
                </a:solidFill>
                <a:latin typeface="Abadi" panose="020B0604020104020204" pitchFamily="34" charset="0"/>
              </a:rPr>
              <a:t>folium.map</a:t>
            </a:r>
            <a:r>
              <a:rPr lang="en-US" sz="2200" dirty="0">
                <a:solidFill>
                  <a:schemeClr val="accent3">
                    <a:lumMod val="25000"/>
                  </a:schemeClr>
                </a:solidFill>
                <a:latin typeface="Abadi" panose="020B0604020104020204" pitchFamily="34" charset="0"/>
              </a:rPr>
              <a:t> object, and </a:t>
            </a:r>
            <a:r>
              <a:rPr lang="en-US" sz="2200" dirty="0" err="1">
                <a:solidFill>
                  <a:schemeClr val="accent3">
                    <a:lumMod val="25000"/>
                  </a:schemeClr>
                </a:solidFill>
                <a:latin typeface="Abadi" panose="020B0604020104020204" pitchFamily="34" charset="0"/>
              </a:rPr>
              <a:t>folium.Circle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folium.map.Marker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folium.plugins.MarkerCluster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folium.plugins.MousePosition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folium.features.DivIcon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folium.PolyLine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folium.Icon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These objects are used to add a highlighted circle area to map (text and with a icon showing its name) (Circle and Marker), to simplify a map containing many markers having the same coordinate (</a:t>
            </a:r>
            <a:r>
              <a:rPr lang="en-US" sz="2200" dirty="0" err="1">
                <a:solidFill>
                  <a:schemeClr val="accent3">
                    <a:lumMod val="25000"/>
                  </a:schemeClr>
                </a:solidFill>
                <a:latin typeface="Abadi" panose="020B0604020104020204" pitchFamily="34" charset="0"/>
              </a:rPr>
              <a:t>MarketCluster</a:t>
            </a:r>
            <a:r>
              <a:rPr lang="en-US" sz="2200" dirty="0">
                <a:solidFill>
                  <a:schemeClr val="accent3">
                    <a:lumMod val="25000"/>
                  </a:schemeClr>
                </a:solidFill>
                <a:latin typeface="Abadi" panose="020B0604020104020204" pitchFamily="34" charset="0"/>
              </a:rPr>
              <a:t>), to specify icon (</a:t>
            </a:r>
            <a:r>
              <a:rPr lang="en-US" sz="2200" dirty="0" err="1">
                <a:solidFill>
                  <a:schemeClr val="accent3">
                    <a:lumMod val="25000"/>
                  </a:schemeClr>
                </a:solidFill>
                <a:latin typeface="Abadi" panose="020B0604020104020204" pitchFamily="34" charset="0"/>
              </a:rPr>
              <a:t>DivIcon</a:t>
            </a:r>
            <a:r>
              <a:rPr lang="en-US" sz="2200" dirty="0">
                <a:solidFill>
                  <a:schemeClr val="accent3">
                    <a:lumMod val="25000"/>
                  </a:schemeClr>
                </a:solidFill>
                <a:latin typeface="Abadi" panose="020B0604020104020204" pitchFamily="34" charset="0"/>
              </a:rPr>
              <a:t> and Icon), to add line (</a:t>
            </a:r>
            <a:r>
              <a:rPr lang="en-US" sz="2200" dirty="0" err="1">
                <a:solidFill>
                  <a:schemeClr val="accent3">
                    <a:lumMod val="25000"/>
                  </a:schemeClr>
                </a:solidFill>
                <a:latin typeface="Abadi" panose="020B0604020104020204" pitchFamily="34" charset="0"/>
              </a:rPr>
              <a:t>PolyLine</a:t>
            </a:r>
            <a:r>
              <a:rPr lang="en-US" sz="2200" dirty="0">
                <a:solidFill>
                  <a:schemeClr val="accent3">
                    <a:lumMod val="25000"/>
                  </a:schemeClr>
                </a:solidFill>
                <a:latin typeface="Abadi" panose="020B0604020104020204" pitchFamily="34" charset="0"/>
              </a:rPr>
              <a:t>), to get coordinate for a mouse over a point on the map (</a:t>
            </a:r>
            <a:r>
              <a:rPr lang="en-US" sz="2200" dirty="0" err="1">
                <a:solidFill>
                  <a:schemeClr val="accent3">
                    <a:lumMod val="25000"/>
                  </a:schemeClr>
                </a:solidFill>
                <a:latin typeface="Abadi" panose="020B0604020104020204" pitchFamily="34" charset="0"/>
              </a:rPr>
              <a:t>MousePosition</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https://github.com/vitalyvb1974/ds/blob/main/lab_jupyter_launch_site_location.ipynb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have added:</a:t>
            </a:r>
          </a:p>
          <a:p>
            <a:pPr lvl="1">
              <a:lnSpc>
                <a:spcPct val="100000"/>
              </a:lnSpc>
              <a:spcBef>
                <a:spcPts val="1400"/>
              </a:spcBef>
            </a:pPr>
            <a:r>
              <a:rPr lang="en-US" sz="1800" dirty="0">
                <a:solidFill>
                  <a:schemeClr val="accent3">
                    <a:lumMod val="25000"/>
                  </a:schemeClr>
                </a:solidFill>
                <a:latin typeface="Abadi" panose="020B0604020104020204" pitchFamily="34" charset="0"/>
              </a:rPr>
              <a:t>Dropdown (to enable Launch Site selection) and </a:t>
            </a:r>
            <a:r>
              <a:rPr lang="en-US" sz="1800" dirty="0" err="1">
                <a:solidFill>
                  <a:schemeClr val="accent3">
                    <a:lumMod val="25000"/>
                  </a:schemeClr>
                </a:solidFill>
                <a:latin typeface="Abadi" panose="020B0604020104020204" pitchFamily="34" charset="0"/>
              </a:rPr>
              <a:t>rangeslider</a:t>
            </a:r>
            <a:r>
              <a:rPr lang="en-US" sz="1800" dirty="0">
                <a:solidFill>
                  <a:schemeClr val="accent3">
                    <a:lumMod val="25000"/>
                  </a:schemeClr>
                </a:solidFill>
                <a:latin typeface="Abadi" panose="020B0604020104020204" pitchFamily="34" charset="0"/>
              </a:rPr>
              <a:t> (to select payload range) interactions </a:t>
            </a:r>
          </a:p>
          <a:p>
            <a:pPr lvl="1">
              <a:lnSpc>
                <a:spcPct val="100000"/>
              </a:lnSpc>
              <a:spcBef>
                <a:spcPts val="1400"/>
              </a:spcBef>
            </a:pPr>
            <a:r>
              <a:rPr lang="en-US" sz="1800" dirty="0">
                <a:solidFill>
                  <a:schemeClr val="accent3">
                    <a:lumMod val="25000"/>
                  </a:schemeClr>
                </a:solidFill>
                <a:latin typeface="Abadi" panose="020B0604020104020204" pitchFamily="34" charset="0"/>
              </a:rPr>
              <a:t>Pie chart (to show the total successful launches count for all sites) and scatter plot (to visualize relationship between parameters)</a:t>
            </a:r>
          </a:p>
          <a:p>
            <a:pPr>
              <a:lnSpc>
                <a:spcPct val="100000"/>
              </a:lnSpc>
              <a:spcBef>
                <a:spcPts val="1400"/>
              </a:spcBef>
            </a:pPr>
            <a:r>
              <a:rPr lang="en-US" sz="2200" dirty="0">
                <a:solidFill>
                  <a:schemeClr val="accent3">
                    <a:lumMod val="25000"/>
                  </a:schemeClr>
                </a:solidFill>
                <a:latin typeface="Abadi" panose="020B0604020104020204" pitchFamily="34" charset="0"/>
              </a:rPr>
              <a:t>I select these visualizations because there accordance to goal like site selection, range selection,  showing relation, showing total values </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https://github.com/vitalyvb1974/ds/blob/main/dashboard01.py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56194" cy="4351338"/>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 create Logistic Regression (LR), SVM, </a:t>
            </a:r>
            <a:r>
              <a:rPr lang="en-US" sz="2200" dirty="0" err="1">
                <a:solidFill>
                  <a:schemeClr val="accent3">
                    <a:lumMod val="25000"/>
                  </a:schemeClr>
                </a:solidFill>
                <a:latin typeface="Abadi" panose="020B0604020104020204" pitchFamily="34" charset="0"/>
              </a:rPr>
              <a:t>DecisionTree</a:t>
            </a:r>
            <a:r>
              <a:rPr lang="en-US" sz="2200" dirty="0">
                <a:solidFill>
                  <a:schemeClr val="accent3">
                    <a:lumMod val="25000"/>
                  </a:schemeClr>
                </a:solidFill>
                <a:latin typeface="Abadi" panose="020B0604020104020204" pitchFamily="34" charset="0"/>
              </a:rPr>
              <a:t>, KNN objects. Use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object with different parameters to find the best model (the best combination of parameters). Then models have been evaluated by test set. </a:t>
            </a:r>
          </a:p>
          <a:p>
            <a:pPr>
              <a:lnSpc>
                <a:spcPct val="100000"/>
              </a:lnSpc>
              <a:spcBef>
                <a:spcPts val="1400"/>
              </a:spcBef>
            </a:pPr>
            <a:r>
              <a:rPr lang="en-US" sz="2200" dirty="0">
                <a:solidFill>
                  <a:schemeClr val="accent3">
                    <a:lumMod val="25000"/>
                  </a:schemeClr>
                </a:solidFill>
                <a:latin typeface="Abadi" panose="020B0604020104020204" pitchFamily="34" charset="0"/>
              </a:rPr>
              <a:t>Process consists of loading data set, slitting it to train and test parameters, create objects and fit them with train data. Get score by test data. </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https://github.com/vitalyvb1974/ds/blob/main/SpaceX_Machine%20Learning%20Prediction_Part_5.ipynb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id="{F098DD5D-3263-4DAE-AA9B-DA82639D892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Прямоугольник 6">
            <a:extLst>
              <a:ext uri="{FF2B5EF4-FFF2-40B4-BE49-F238E27FC236}">
                <a16:creationId xmlns:a16="http://schemas.microsoft.com/office/drawing/2014/main" id="{0DCFFBF1-6D50-4661-BAB1-FE92A26014FB}"/>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a:t>pandas.read_csv</a:t>
            </a:r>
            <a:endParaRPr lang="ru-RU" sz="1400" dirty="0"/>
          </a:p>
        </p:txBody>
      </p:sp>
      <p:sp>
        <p:nvSpPr>
          <p:cNvPr id="8" name="Прямоугольник 7">
            <a:extLst>
              <a:ext uri="{FF2B5EF4-FFF2-40B4-BE49-F238E27FC236}">
                <a16:creationId xmlns:a16="http://schemas.microsoft.com/office/drawing/2014/main" id="{4C3DD62C-4F6F-46D5-B5FD-D73EF87B68FF}"/>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model and </a:t>
            </a:r>
            <a:r>
              <a:rPr lang="en-US" sz="1400" dirty="0" err="1"/>
              <a:t>GridSearchCV</a:t>
            </a:r>
            <a:r>
              <a:rPr lang="en-US" sz="1400" dirty="0"/>
              <a:t> objects</a:t>
            </a:r>
            <a:endParaRPr lang="ru-RU" sz="1400" dirty="0"/>
          </a:p>
        </p:txBody>
      </p:sp>
      <p:cxnSp>
        <p:nvCxnSpPr>
          <p:cNvPr id="9" name="Прямая со стрелкой 8">
            <a:extLst>
              <a:ext uri="{FF2B5EF4-FFF2-40B4-BE49-F238E27FC236}">
                <a16:creationId xmlns:a16="http://schemas.microsoft.com/office/drawing/2014/main" id="{CA7CFC89-19DA-46E1-90B9-D3B9561E4841}"/>
              </a:ext>
            </a:extLst>
          </p:cNvPr>
          <p:cNvCxnSpPr>
            <a:cxnSpLocks/>
            <a:stCxn id="7" idx="3"/>
            <a:endCxn id="8"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Прямоугольник 9">
            <a:extLst>
              <a:ext uri="{FF2B5EF4-FFF2-40B4-BE49-F238E27FC236}">
                <a16:creationId xmlns:a16="http://schemas.microsoft.com/office/drawing/2014/main" id="{F5A5D1B9-C477-4C10-97E2-87B75865AC85}"/>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Fit object</a:t>
            </a:r>
            <a:endParaRPr lang="ru-RU" sz="1400" dirty="0"/>
          </a:p>
        </p:txBody>
      </p:sp>
      <p:cxnSp>
        <p:nvCxnSpPr>
          <p:cNvPr id="11" name="Прямая со стрелкой 10">
            <a:extLst>
              <a:ext uri="{FF2B5EF4-FFF2-40B4-BE49-F238E27FC236}">
                <a16:creationId xmlns:a16="http://schemas.microsoft.com/office/drawing/2014/main" id="{DEF9EFB0-3AEE-4951-AE2F-EDB9865448BA}"/>
              </a:ext>
            </a:extLst>
          </p:cNvPr>
          <p:cNvCxnSpPr>
            <a:cxnSpLocks/>
            <a:stCxn id="8" idx="3"/>
            <a:endCxn id="10"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Прямоугольник 11">
            <a:extLst>
              <a:ext uri="{FF2B5EF4-FFF2-40B4-BE49-F238E27FC236}">
                <a16:creationId xmlns:a16="http://schemas.microsoft.com/office/drawing/2014/main" id="{C6FF3AAE-83B4-4CF9-906F-147D6E352C8F}"/>
              </a:ext>
            </a:extLst>
          </p:cNvPr>
          <p:cNvSpPr/>
          <p:nvPr/>
        </p:nvSpPr>
        <p:spPr>
          <a:xfrm>
            <a:off x="6697661" y="4105373"/>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Get best model parameters</a:t>
            </a:r>
            <a:endParaRPr lang="ru-RU" sz="1400" dirty="0"/>
          </a:p>
        </p:txBody>
      </p:sp>
      <p:sp>
        <p:nvSpPr>
          <p:cNvPr id="13" name="Прямоугольник 12">
            <a:extLst>
              <a:ext uri="{FF2B5EF4-FFF2-40B4-BE49-F238E27FC236}">
                <a16:creationId xmlns:a16="http://schemas.microsoft.com/office/drawing/2014/main" id="{AEB027A4-8FB1-4DE4-AD50-5E735CA1EF29}"/>
              </a:ext>
            </a:extLst>
          </p:cNvPr>
          <p:cNvSpPr/>
          <p:nvPr/>
        </p:nvSpPr>
        <p:spPr>
          <a:xfrm>
            <a:off x="8820180" y="4105373"/>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Calculate score and confusion matrix</a:t>
            </a:r>
            <a:endParaRPr lang="ru-RU" sz="1400" dirty="0"/>
          </a:p>
        </p:txBody>
      </p:sp>
      <p:cxnSp>
        <p:nvCxnSpPr>
          <p:cNvPr id="14" name="Соединитель: уступ 13">
            <a:extLst>
              <a:ext uri="{FF2B5EF4-FFF2-40B4-BE49-F238E27FC236}">
                <a16:creationId xmlns:a16="http://schemas.microsoft.com/office/drawing/2014/main" id="{77AF1711-CB82-4B18-9A74-8CB7092F0496}"/>
              </a:ext>
            </a:extLst>
          </p:cNvPr>
          <p:cNvCxnSpPr>
            <a:cxnSpLocks/>
            <a:stCxn id="10" idx="2"/>
            <a:endCxn id="12" idx="0"/>
          </p:cNvCxnSpPr>
          <p:nvPr/>
        </p:nvCxnSpPr>
        <p:spPr>
          <a:xfrm rot="5400000">
            <a:off x="8302575" y="1908142"/>
            <a:ext cx="1352746" cy="3041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Прямая со стрелкой 14">
            <a:extLst>
              <a:ext uri="{FF2B5EF4-FFF2-40B4-BE49-F238E27FC236}">
                <a16:creationId xmlns:a16="http://schemas.microsoft.com/office/drawing/2014/main" id="{E0525DFE-2220-44B7-8020-AEFD295CB4A1}"/>
              </a:ext>
            </a:extLst>
          </p:cNvPr>
          <p:cNvCxnSpPr>
            <a:cxnSpLocks/>
            <a:stCxn id="12" idx="3"/>
            <a:endCxn id="13" idx="1"/>
          </p:cNvCxnSpPr>
          <p:nvPr/>
        </p:nvCxnSpPr>
        <p:spPr>
          <a:xfrm flipV="1">
            <a:off x="8218519" y="4442277"/>
            <a:ext cx="601661" cy="2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from </a:t>
            </a:r>
            <a:r>
              <a:rPr lang="en-US" sz="7600" dirty="0" err="1">
                <a:solidFill>
                  <a:schemeClr val="bg2">
                    <a:lumMod val="50000"/>
                  </a:schemeClr>
                </a:solidFill>
                <a:latin typeface="Abadi"/>
              </a:rPr>
              <a:t>coursera</a:t>
            </a:r>
            <a:r>
              <a:rPr lang="en-US" sz="7600" dirty="0">
                <a:solidFill>
                  <a:schemeClr val="bg2">
                    <a:lumMod val="50000"/>
                  </a:schemeClr>
                </a:solidFill>
                <a:latin typeface="Abadi"/>
              </a:rPr>
              <a:t> tasks, web scaping, using REST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was processed using pandas functions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Split data to train and test sets, standardize data</a:t>
            </a:r>
          </a:p>
          <a:p>
            <a:pPr lvl="1">
              <a:lnSpc>
                <a:spcPct val="120000"/>
              </a:lnSpc>
              <a:spcBef>
                <a:spcPts val="1400"/>
              </a:spcBef>
            </a:pPr>
            <a:r>
              <a:rPr lang="en-US" sz="7600" dirty="0">
                <a:solidFill>
                  <a:schemeClr val="bg2">
                    <a:lumMod val="50000"/>
                  </a:schemeClr>
                </a:solidFill>
                <a:latin typeface="Abadi"/>
              </a:rPr>
              <a:t>Build models (</a:t>
            </a:r>
            <a:r>
              <a:rPr lang="en-US" sz="7600" dirty="0" err="1">
                <a:solidFill>
                  <a:schemeClr val="bg2">
                    <a:lumMod val="50000"/>
                  </a:schemeClr>
                </a:solidFill>
                <a:latin typeface="Abadi"/>
              </a:rPr>
              <a:t>LogisticRegression</a:t>
            </a:r>
            <a:r>
              <a:rPr lang="en-US" sz="7600" dirty="0">
                <a:solidFill>
                  <a:schemeClr val="bg2">
                    <a:lumMod val="50000"/>
                  </a:schemeClr>
                </a:solidFill>
                <a:latin typeface="Abadi"/>
              </a:rPr>
              <a:t>, Decision Tree, SVM, KNN)</a:t>
            </a:r>
          </a:p>
          <a:p>
            <a:pPr lvl="1">
              <a:lnSpc>
                <a:spcPct val="120000"/>
              </a:lnSpc>
              <a:spcBef>
                <a:spcPts val="1400"/>
              </a:spcBef>
            </a:pPr>
            <a:r>
              <a:rPr lang="en-US" sz="7600" dirty="0">
                <a:solidFill>
                  <a:schemeClr val="bg2">
                    <a:lumMod val="50000"/>
                  </a:schemeClr>
                </a:solidFill>
                <a:latin typeface="Abadi"/>
              </a:rPr>
              <a:t>Choose the best model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by using functions get of the requests module.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Прямоугольник 1">
            <a:extLst>
              <a:ext uri="{FF2B5EF4-FFF2-40B4-BE49-F238E27FC236}">
                <a16:creationId xmlns:a16="http://schemas.microsoft.com/office/drawing/2014/main" id="{9B94CA43-D069-4F6B-BE9E-45BB1A698C56}"/>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Response = </a:t>
            </a:r>
            <a:r>
              <a:rPr lang="en-US" sz="1400" dirty="0" err="1"/>
              <a:t>requests.get</a:t>
            </a:r>
            <a:r>
              <a:rPr lang="en-US" sz="1400" dirty="0"/>
              <a:t>()</a:t>
            </a:r>
            <a:endParaRPr lang="ru-RU" sz="1400" dirty="0"/>
          </a:p>
        </p:txBody>
      </p:sp>
      <p:sp>
        <p:nvSpPr>
          <p:cNvPr id="7" name="Прямоугольник 6">
            <a:extLst>
              <a:ext uri="{FF2B5EF4-FFF2-40B4-BE49-F238E27FC236}">
                <a16:creationId xmlns:a16="http://schemas.microsoft.com/office/drawing/2014/main" id="{B14C6199-95E9-46ED-A1C2-65DD6E33CB77}"/>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json = </a:t>
            </a:r>
            <a:r>
              <a:rPr lang="en-US" sz="1400" dirty="0" err="1"/>
              <a:t>Response.json</a:t>
            </a:r>
            <a:r>
              <a:rPr lang="en-US" sz="1400" dirty="0"/>
              <a:t>()</a:t>
            </a:r>
            <a:endParaRPr lang="ru-RU" sz="1400" dirty="0"/>
          </a:p>
        </p:txBody>
      </p:sp>
      <p:cxnSp>
        <p:nvCxnSpPr>
          <p:cNvPr id="9" name="Прямая со стрелкой 8">
            <a:extLst>
              <a:ext uri="{FF2B5EF4-FFF2-40B4-BE49-F238E27FC236}">
                <a16:creationId xmlns:a16="http://schemas.microsoft.com/office/drawing/2014/main" id="{BADA7DBF-1E51-4991-961C-30CF4FE381C0}"/>
              </a:ext>
            </a:extLst>
          </p:cNvPr>
          <p:cNvCxnSpPr>
            <a:cxnSpLocks/>
            <a:stCxn id="2" idx="3"/>
            <a:endCxn id="7"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Прямоугольник 9">
            <a:extLst>
              <a:ext uri="{FF2B5EF4-FFF2-40B4-BE49-F238E27FC236}">
                <a16:creationId xmlns:a16="http://schemas.microsoft.com/office/drawing/2014/main" id="{90FDB66F-D151-4386-B0F0-0C14011AA9D8}"/>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a:t>spacex_df</a:t>
            </a:r>
            <a:r>
              <a:rPr lang="en-US" sz="1400" dirty="0"/>
              <a:t> = </a:t>
            </a:r>
            <a:r>
              <a:rPr lang="en-US" sz="1400" dirty="0" err="1"/>
              <a:t>pandas.json_normalize</a:t>
            </a:r>
            <a:r>
              <a:rPr lang="en-US" sz="1400" dirty="0"/>
              <a:t>(json)</a:t>
            </a:r>
            <a:endParaRPr lang="ru-RU" sz="1400" dirty="0"/>
          </a:p>
        </p:txBody>
      </p:sp>
      <p:cxnSp>
        <p:nvCxnSpPr>
          <p:cNvPr id="12" name="Прямая со стрелкой 11">
            <a:extLst>
              <a:ext uri="{FF2B5EF4-FFF2-40B4-BE49-F238E27FC236}">
                <a16:creationId xmlns:a16="http://schemas.microsoft.com/office/drawing/2014/main" id="{53F6B3E6-74E5-4075-B09C-0939ECA047FF}"/>
              </a:ext>
            </a:extLst>
          </p:cNvPr>
          <p:cNvCxnSpPr>
            <a:cxnSpLocks/>
            <a:stCxn id="7" idx="3"/>
            <a:endCxn id="10"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Прямоугольник 16">
            <a:extLst>
              <a:ext uri="{FF2B5EF4-FFF2-40B4-BE49-F238E27FC236}">
                <a16:creationId xmlns:a16="http://schemas.microsoft.com/office/drawing/2014/main" id="{4EE348A4-B6C0-4033-9562-0DAB564A4BD3}"/>
              </a:ext>
            </a:extLst>
          </p:cNvPr>
          <p:cNvSpPr/>
          <p:nvPr/>
        </p:nvSpPr>
        <p:spPr>
          <a:xfrm>
            <a:off x="6096000" y="3078060"/>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a:t>
            </a:r>
            <a:r>
              <a:rPr lang="en-US" sz="1400" dirty="0" err="1"/>
              <a:t>BustedVersion</a:t>
            </a:r>
            <a:r>
              <a:rPr lang="en-US" sz="1400" dirty="0"/>
              <a:t> </a:t>
            </a:r>
            <a:endParaRPr lang="ru-RU" sz="1400" dirty="0"/>
          </a:p>
        </p:txBody>
      </p:sp>
      <p:sp>
        <p:nvSpPr>
          <p:cNvPr id="23" name="Прямоугольник 22">
            <a:extLst>
              <a:ext uri="{FF2B5EF4-FFF2-40B4-BE49-F238E27FC236}">
                <a16:creationId xmlns:a16="http://schemas.microsoft.com/office/drawing/2014/main" id="{8C800994-F505-45A4-ACCB-AD94D6FF4879}"/>
              </a:ext>
            </a:extLst>
          </p:cNvPr>
          <p:cNvSpPr/>
          <p:nvPr/>
        </p:nvSpPr>
        <p:spPr>
          <a:xfrm>
            <a:off x="8886457" y="3503137"/>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Core</a:t>
            </a:r>
            <a:endParaRPr lang="ru-RU" sz="1400" dirty="0"/>
          </a:p>
        </p:txBody>
      </p:sp>
      <p:sp>
        <p:nvSpPr>
          <p:cNvPr id="24" name="Прямоугольник 23">
            <a:extLst>
              <a:ext uri="{FF2B5EF4-FFF2-40B4-BE49-F238E27FC236}">
                <a16:creationId xmlns:a16="http://schemas.microsoft.com/office/drawing/2014/main" id="{6F053164-2123-4C96-9CC6-9306509E7945}"/>
              </a:ext>
            </a:extLst>
          </p:cNvPr>
          <p:cNvSpPr/>
          <p:nvPr/>
        </p:nvSpPr>
        <p:spPr>
          <a:xfrm>
            <a:off x="9657791" y="4356436"/>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a:t>
            </a:r>
            <a:r>
              <a:rPr lang="en-US" sz="1400" dirty="0" err="1"/>
              <a:t>LaunchPad</a:t>
            </a:r>
            <a:r>
              <a:rPr lang="en-US" sz="1400" dirty="0"/>
              <a:t> </a:t>
            </a:r>
            <a:endParaRPr lang="ru-RU" sz="1400" dirty="0"/>
          </a:p>
        </p:txBody>
      </p:sp>
      <p:sp>
        <p:nvSpPr>
          <p:cNvPr id="25" name="Прямоугольник 24">
            <a:extLst>
              <a:ext uri="{FF2B5EF4-FFF2-40B4-BE49-F238E27FC236}">
                <a16:creationId xmlns:a16="http://schemas.microsoft.com/office/drawing/2014/main" id="{CE765A81-EF0E-44CD-8F00-AF1CE782B4EA}"/>
              </a:ext>
            </a:extLst>
          </p:cNvPr>
          <p:cNvSpPr/>
          <p:nvPr/>
        </p:nvSpPr>
        <p:spPr>
          <a:xfrm>
            <a:off x="6979932" y="3837165"/>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a:t>
            </a:r>
            <a:r>
              <a:rPr lang="en-US" sz="1400" dirty="0" err="1"/>
              <a:t>PayloadData</a:t>
            </a:r>
            <a:endParaRPr lang="ru-RU" sz="1400" dirty="0"/>
          </a:p>
        </p:txBody>
      </p:sp>
      <p:cxnSp>
        <p:nvCxnSpPr>
          <p:cNvPr id="26" name="Прямая со стрелкой 25">
            <a:extLst>
              <a:ext uri="{FF2B5EF4-FFF2-40B4-BE49-F238E27FC236}">
                <a16:creationId xmlns:a16="http://schemas.microsoft.com/office/drawing/2014/main" id="{167F14FB-B351-4478-9349-DCFA0E3F08BC}"/>
              </a:ext>
            </a:extLst>
          </p:cNvPr>
          <p:cNvCxnSpPr>
            <a:cxnSpLocks/>
            <a:stCxn id="10" idx="2"/>
            <a:endCxn id="17" idx="0"/>
          </p:cNvCxnSpPr>
          <p:nvPr/>
        </p:nvCxnSpPr>
        <p:spPr>
          <a:xfrm flipH="1">
            <a:off x="6856429" y="2752627"/>
            <a:ext cx="3643377" cy="3254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Прямая со стрелкой 29">
            <a:extLst>
              <a:ext uri="{FF2B5EF4-FFF2-40B4-BE49-F238E27FC236}">
                <a16:creationId xmlns:a16="http://schemas.microsoft.com/office/drawing/2014/main" id="{3E73A68A-4F1B-4481-B640-18A469370007}"/>
              </a:ext>
            </a:extLst>
          </p:cNvPr>
          <p:cNvCxnSpPr>
            <a:cxnSpLocks/>
            <a:stCxn id="10" idx="2"/>
            <a:endCxn id="25" idx="0"/>
          </p:cNvCxnSpPr>
          <p:nvPr/>
        </p:nvCxnSpPr>
        <p:spPr>
          <a:xfrm flipH="1">
            <a:off x="7740361" y="2752627"/>
            <a:ext cx="2759445" cy="10845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Прямая со стрелкой 30">
            <a:extLst>
              <a:ext uri="{FF2B5EF4-FFF2-40B4-BE49-F238E27FC236}">
                <a16:creationId xmlns:a16="http://schemas.microsoft.com/office/drawing/2014/main" id="{0B71B567-1CF6-44F0-A971-A346AB35BFF0}"/>
              </a:ext>
            </a:extLst>
          </p:cNvPr>
          <p:cNvCxnSpPr>
            <a:cxnSpLocks/>
            <a:stCxn id="10" idx="2"/>
            <a:endCxn id="23" idx="0"/>
          </p:cNvCxnSpPr>
          <p:nvPr/>
        </p:nvCxnSpPr>
        <p:spPr>
          <a:xfrm flipH="1">
            <a:off x="9646886" y="2752627"/>
            <a:ext cx="852920" cy="750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Прямоугольник 41">
            <a:extLst>
              <a:ext uri="{FF2B5EF4-FFF2-40B4-BE49-F238E27FC236}">
                <a16:creationId xmlns:a16="http://schemas.microsoft.com/office/drawing/2014/main" id="{F4C61BDD-3D4D-4A70-850E-264D1E921717}"/>
              </a:ext>
            </a:extLst>
          </p:cNvPr>
          <p:cNvSpPr/>
          <p:nvPr/>
        </p:nvSpPr>
        <p:spPr>
          <a:xfrm>
            <a:off x="7954343" y="5054022"/>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Filter and enrich data</a:t>
            </a:r>
            <a:endParaRPr lang="ru-RU" sz="1400" dirty="0"/>
          </a:p>
        </p:txBody>
      </p:sp>
      <p:cxnSp>
        <p:nvCxnSpPr>
          <p:cNvPr id="45" name="Прямая со стрелкой 44">
            <a:extLst>
              <a:ext uri="{FF2B5EF4-FFF2-40B4-BE49-F238E27FC236}">
                <a16:creationId xmlns:a16="http://schemas.microsoft.com/office/drawing/2014/main" id="{31E9DDC1-308A-4B8C-9908-92FE7992F345}"/>
              </a:ext>
            </a:extLst>
          </p:cNvPr>
          <p:cNvCxnSpPr>
            <a:cxnSpLocks/>
            <a:stCxn id="24" idx="2"/>
            <a:endCxn id="42" idx="3"/>
          </p:cNvCxnSpPr>
          <p:nvPr/>
        </p:nvCxnSpPr>
        <p:spPr>
          <a:xfrm flipH="1">
            <a:off x="9475201" y="5026970"/>
            <a:ext cx="943019" cy="3623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Прямая со стрелкой 47">
            <a:extLst>
              <a:ext uri="{FF2B5EF4-FFF2-40B4-BE49-F238E27FC236}">
                <a16:creationId xmlns:a16="http://schemas.microsoft.com/office/drawing/2014/main" id="{2D79F50C-B006-4C1E-8ECD-097F2E6BB821}"/>
              </a:ext>
            </a:extLst>
          </p:cNvPr>
          <p:cNvCxnSpPr>
            <a:cxnSpLocks/>
            <a:stCxn id="25" idx="2"/>
            <a:endCxn id="42" idx="0"/>
          </p:cNvCxnSpPr>
          <p:nvPr/>
        </p:nvCxnSpPr>
        <p:spPr>
          <a:xfrm>
            <a:off x="7740361" y="4507699"/>
            <a:ext cx="974411" cy="5463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Прямая со стрелкой 48">
            <a:extLst>
              <a:ext uri="{FF2B5EF4-FFF2-40B4-BE49-F238E27FC236}">
                <a16:creationId xmlns:a16="http://schemas.microsoft.com/office/drawing/2014/main" id="{F4FBD397-C556-4D25-812D-FCE0BF2C43B5}"/>
              </a:ext>
            </a:extLst>
          </p:cNvPr>
          <p:cNvCxnSpPr>
            <a:cxnSpLocks/>
            <a:stCxn id="23" idx="2"/>
            <a:endCxn id="42" idx="0"/>
          </p:cNvCxnSpPr>
          <p:nvPr/>
        </p:nvCxnSpPr>
        <p:spPr>
          <a:xfrm flipH="1">
            <a:off x="8714772" y="4173671"/>
            <a:ext cx="932114" cy="8803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Соединитель: уступ 54">
            <a:extLst>
              <a:ext uri="{FF2B5EF4-FFF2-40B4-BE49-F238E27FC236}">
                <a16:creationId xmlns:a16="http://schemas.microsoft.com/office/drawing/2014/main" id="{08DA40EA-321A-4CB8-94CE-F5884A4AE2A9}"/>
              </a:ext>
            </a:extLst>
          </p:cNvPr>
          <p:cNvCxnSpPr>
            <a:stCxn id="10" idx="2"/>
            <a:endCxn id="24" idx="0"/>
          </p:cNvCxnSpPr>
          <p:nvPr/>
        </p:nvCxnSpPr>
        <p:spPr>
          <a:xfrm rot="5400000">
            <a:off x="9657109" y="3513738"/>
            <a:ext cx="1603809" cy="81586"/>
          </a:xfrm>
          <a:prstGeom prst="bentConnector3">
            <a:avLst>
              <a:gd name="adj1" fmla="val 9231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Соединитель: уступ 64">
            <a:extLst>
              <a:ext uri="{FF2B5EF4-FFF2-40B4-BE49-F238E27FC236}">
                <a16:creationId xmlns:a16="http://schemas.microsoft.com/office/drawing/2014/main" id="{E13ABA5E-E0B3-4B3E-A6A5-1D0D45527D41}"/>
              </a:ext>
            </a:extLst>
          </p:cNvPr>
          <p:cNvCxnSpPr>
            <a:cxnSpLocks/>
            <a:stCxn id="17" idx="2"/>
            <a:endCxn id="42" idx="1"/>
          </p:cNvCxnSpPr>
          <p:nvPr/>
        </p:nvCxnSpPr>
        <p:spPr>
          <a:xfrm rot="16200000" flipH="1">
            <a:off x="6585039" y="4019984"/>
            <a:ext cx="1640695" cy="109791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Scraping process includes receiving html page by function get of the requests module, parse it by methods of soup object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module), create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from </a:t>
            </a:r>
            <a:r>
              <a:rPr lang="en-US" sz="2200" dirty="0" err="1">
                <a:solidFill>
                  <a:schemeClr val="accent3">
                    <a:lumMod val="25000"/>
                  </a:schemeClr>
                </a:solidFill>
                <a:latin typeface="Abadi"/>
              </a:rPr>
              <a:t>dict</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Прямоугольник 6">
            <a:extLst>
              <a:ext uri="{FF2B5EF4-FFF2-40B4-BE49-F238E27FC236}">
                <a16:creationId xmlns:a16="http://schemas.microsoft.com/office/drawing/2014/main" id="{FC6E9295-07CF-4F21-896E-2B29D28087F4}"/>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Response = </a:t>
            </a:r>
            <a:r>
              <a:rPr lang="en-US" sz="1400" dirty="0" err="1"/>
              <a:t>requests.get</a:t>
            </a:r>
            <a:r>
              <a:rPr lang="en-US" sz="1400" dirty="0"/>
              <a:t>()</a:t>
            </a:r>
            <a:endParaRPr lang="ru-RU" sz="1400" dirty="0"/>
          </a:p>
        </p:txBody>
      </p:sp>
      <p:sp>
        <p:nvSpPr>
          <p:cNvPr id="8" name="Прямоугольник 7">
            <a:extLst>
              <a:ext uri="{FF2B5EF4-FFF2-40B4-BE49-F238E27FC236}">
                <a16:creationId xmlns:a16="http://schemas.microsoft.com/office/drawing/2014/main" id="{849BA3F4-0583-4CBE-A6C7-342B777C5727}"/>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soup = </a:t>
            </a:r>
            <a:r>
              <a:rPr lang="en-US" sz="1400" dirty="0" err="1"/>
              <a:t>BeautifulSoup</a:t>
            </a:r>
            <a:r>
              <a:rPr lang="en-US" sz="1400" dirty="0"/>
              <a:t>( </a:t>
            </a:r>
            <a:r>
              <a:rPr lang="en-US" sz="1400" dirty="0" err="1"/>
              <a:t>Response.text</a:t>
            </a:r>
            <a:r>
              <a:rPr lang="en-US" sz="1400" dirty="0"/>
              <a:t> )</a:t>
            </a:r>
            <a:endParaRPr lang="ru-RU" sz="1400" dirty="0"/>
          </a:p>
        </p:txBody>
      </p:sp>
      <p:cxnSp>
        <p:nvCxnSpPr>
          <p:cNvPr id="9" name="Прямая со стрелкой 8">
            <a:extLst>
              <a:ext uri="{FF2B5EF4-FFF2-40B4-BE49-F238E27FC236}">
                <a16:creationId xmlns:a16="http://schemas.microsoft.com/office/drawing/2014/main" id="{741A1F0C-EFBD-40F7-99A6-831C52B8FC04}"/>
              </a:ext>
            </a:extLst>
          </p:cNvPr>
          <p:cNvCxnSpPr>
            <a:cxnSpLocks/>
            <a:stCxn id="7" idx="3"/>
            <a:endCxn id="8"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Прямоугольник 9">
            <a:extLst>
              <a:ext uri="{FF2B5EF4-FFF2-40B4-BE49-F238E27FC236}">
                <a16:creationId xmlns:a16="http://schemas.microsoft.com/office/drawing/2014/main" id="{089CBD3E-2C62-44C1-97E9-8EEDAEF98D0D}"/>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Get tables by </a:t>
            </a:r>
            <a:r>
              <a:rPr lang="en-US" sz="1400" dirty="0" err="1"/>
              <a:t>soup.find_all</a:t>
            </a:r>
            <a:r>
              <a:rPr lang="en-US" sz="1400" dirty="0"/>
              <a:t>( "table“ )</a:t>
            </a:r>
            <a:endParaRPr lang="ru-RU" sz="1400" dirty="0"/>
          </a:p>
        </p:txBody>
      </p:sp>
      <p:cxnSp>
        <p:nvCxnSpPr>
          <p:cNvPr id="12" name="Прямая со стрелкой 11">
            <a:extLst>
              <a:ext uri="{FF2B5EF4-FFF2-40B4-BE49-F238E27FC236}">
                <a16:creationId xmlns:a16="http://schemas.microsoft.com/office/drawing/2014/main" id="{0A8A61BD-6445-4B21-9918-95E0C3A9A4AB}"/>
              </a:ext>
            </a:extLst>
          </p:cNvPr>
          <p:cNvCxnSpPr>
            <a:cxnSpLocks/>
            <a:stCxn id="8" idx="3"/>
            <a:endCxn id="10"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Прямоугольник 12">
            <a:extLst>
              <a:ext uri="{FF2B5EF4-FFF2-40B4-BE49-F238E27FC236}">
                <a16:creationId xmlns:a16="http://schemas.microsoft.com/office/drawing/2014/main" id="{7FCAF0DD-88AC-4C71-B7FB-7F92906D706F}"/>
              </a:ext>
            </a:extLst>
          </p:cNvPr>
          <p:cNvSpPr/>
          <p:nvPr/>
        </p:nvSpPr>
        <p:spPr>
          <a:xfrm>
            <a:off x="6096000" y="3078060"/>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Extract column names</a:t>
            </a:r>
            <a:endParaRPr lang="ru-RU" sz="1400" dirty="0"/>
          </a:p>
        </p:txBody>
      </p:sp>
      <p:sp>
        <p:nvSpPr>
          <p:cNvPr id="20" name="Прямоугольник 19">
            <a:extLst>
              <a:ext uri="{FF2B5EF4-FFF2-40B4-BE49-F238E27FC236}">
                <a16:creationId xmlns:a16="http://schemas.microsoft.com/office/drawing/2014/main" id="{F96283F3-A323-452F-B4A0-AAB7BECB1649}"/>
              </a:ext>
            </a:extLst>
          </p:cNvPr>
          <p:cNvSpPr/>
          <p:nvPr/>
        </p:nvSpPr>
        <p:spPr>
          <a:xfrm>
            <a:off x="8218519" y="3078060"/>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dictionary with table’s data</a:t>
            </a:r>
            <a:endParaRPr lang="ru-RU" sz="1400" dirty="0"/>
          </a:p>
        </p:txBody>
      </p:sp>
      <p:cxnSp>
        <p:nvCxnSpPr>
          <p:cNvPr id="24" name="Соединитель: уступ 23">
            <a:extLst>
              <a:ext uri="{FF2B5EF4-FFF2-40B4-BE49-F238E27FC236}">
                <a16:creationId xmlns:a16="http://schemas.microsoft.com/office/drawing/2014/main" id="{5163F926-DF56-4CE2-82A0-35180331D4F8}"/>
              </a:ext>
            </a:extLst>
          </p:cNvPr>
          <p:cNvCxnSpPr>
            <a:cxnSpLocks/>
            <a:stCxn id="10" idx="2"/>
            <a:endCxn id="13" idx="0"/>
          </p:cNvCxnSpPr>
          <p:nvPr/>
        </p:nvCxnSpPr>
        <p:spPr>
          <a:xfrm rot="5400000">
            <a:off x="8515402" y="1093655"/>
            <a:ext cx="325433" cy="36433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Прямая со стрелкой 31">
            <a:extLst>
              <a:ext uri="{FF2B5EF4-FFF2-40B4-BE49-F238E27FC236}">
                <a16:creationId xmlns:a16="http://schemas.microsoft.com/office/drawing/2014/main" id="{BA1107BA-3FD8-4B65-B06F-6E421CC38AEA}"/>
              </a:ext>
            </a:extLst>
          </p:cNvPr>
          <p:cNvCxnSpPr>
            <a:cxnSpLocks/>
            <a:stCxn id="13" idx="3"/>
            <a:endCxn id="20" idx="1"/>
          </p:cNvCxnSpPr>
          <p:nvPr/>
        </p:nvCxnSpPr>
        <p:spPr>
          <a:xfrm flipV="1">
            <a:off x="7616858" y="3414964"/>
            <a:ext cx="601661" cy="2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Прямая со стрелкой 34">
            <a:extLst>
              <a:ext uri="{FF2B5EF4-FFF2-40B4-BE49-F238E27FC236}">
                <a16:creationId xmlns:a16="http://schemas.microsoft.com/office/drawing/2014/main" id="{D6D1DD19-8095-4435-9F0A-E5C7B340FBBF}"/>
              </a:ext>
            </a:extLst>
          </p:cNvPr>
          <p:cNvCxnSpPr>
            <a:cxnSpLocks/>
            <a:stCxn id="20" idx="2"/>
            <a:endCxn id="36" idx="0"/>
          </p:cNvCxnSpPr>
          <p:nvPr/>
        </p:nvCxnSpPr>
        <p:spPr>
          <a:xfrm>
            <a:off x="8978948" y="3751868"/>
            <a:ext cx="0" cy="6170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Прямоугольник 35">
            <a:extLst>
              <a:ext uri="{FF2B5EF4-FFF2-40B4-BE49-F238E27FC236}">
                <a16:creationId xmlns:a16="http://schemas.microsoft.com/office/drawing/2014/main" id="{C18725E4-490D-462E-B71D-043A33E89B03}"/>
              </a:ext>
            </a:extLst>
          </p:cNvPr>
          <p:cNvSpPr/>
          <p:nvPr/>
        </p:nvSpPr>
        <p:spPr>
          <a:xfrm>
            <a:off x="8218519" y="4368929"/>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a:t>
            </a:r>
            <a:r>
              <a:rPr lang="en-US" sz="1400" dirty="0" err="1"/>
              <a:t>DataFrame</a:t>
            </a:r>
            <a:r>
              <a:rPr lang="en-US" sz="1400" dirty="0"/>
              <a:t> from dictionary</a:t>
            </a:r>
            <a:endParaRPr lang="ru-RU" sz="1400"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374</TotalTime>
  <Words>1870</Words>
  <Application>Microsoft Office PowerPoint</Application>
  <PresentationFormat>Широкоэкранный</PresentationFormat>
  <Paragraphs>279</Paragraphs>
  <Slides>47</Slides>
  <Notes>13</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Виталий Бабич</cp:lastModifiedBy>
  <cp:revision>205</cp:revision>
  <dcterms:created xsi:type="dcterms:W3CDTF">2021-04-29T18:58:34Z</dcterms:created>
  <dcterms:modified xsi:type="dcterms:W3CDTF">2022-05-30T16:15:09Z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